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6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heel/>
  </p:transition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914392"/>
          </a:xfrm>
        </p:spPr>
        <p:txBody>
          <a:bodyPr/>
          <a:lstStyle/>
          <a:p>
            <a:pPr algn="ctr"/>
            <a:r>
              <a:rPr lang="ar-EG" dirty="0" smtClean="0"/>
              <a:t>درس رياضيات 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71472" y="2357430"/>
            <a:ext cx="7854696" cy="1752600"/>
          </a:xfrm>
        </p:spPr>
        <p:txBody>
          <a:bodyPr>
            <a:noAutofit/>
          </a:bodyPr>
          <a:lstStyle/>
          <a:p>
            <a:pPr algn="ctr"/>
            <a:r>
              <a:rPr lang="ar-EG" sz="56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أعداد </a:t>
            </a:r>
            <a:endParaRPr lang="ar-EG" sz="5600" b="1" dirty="0" smtClean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r>
              <a:rPr lang="ar-EG" sz="56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أ / مرفت سعد فام</a:t>
            </a:r>
          </a:p>
          <a:p>
            <a:pPr algn="ctr"/>
            <a:r>
              <a:rPr lang="ar-EG" sz="56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فصل : 2/2</a:t>
            </a:r>
            <a:endParaRPr lang="ar-SA" sz="5600" b="1" dirty="0" smtClean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التقييم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EG" sz="4000" dirty="0" smtClean="0"/>
              <a:t>اجمع </a:t>
            </a:r>
          </a:p>
          <a:p>
            <a:pPr>
              <a:buNone/>
            </a:pPr>
            <a:r>
              <a:rPr lang="ar-EG" sz="4000" dirty="0" smtClean="0"/>
              <a:t>146 + 612 = ...... + ...... + ...... = ...... </a:t>
            </a:r>
          </a:p>
          <a:p>
            <a:pPr>
              <a:buNone/>
            </a:pPr>
            <a:r>
              <a:rPr lang="ar-EG" sz="4000" dirty="0" smtClean="0"/>
              <a:t>158 + 141 = ...... + ...... + ...... = ...... </a:t>
            </a:r>
          </a:p>
          <a:p>
            <a:pPr>
              <a:buNone/>
            </a:pPr>
            <a:r>
              <a:rPr lang="ar-EG" sz="4000" dirty="0" smtClean="0"/>
              <a:t>200 + 150 = ...... + ...... + ...... = ...... </a:t>
            </a:r>
            <a:endParaRPr lang="ar-SA" sz="4000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النشاط </a:t>
            </a:r>
            <a:r>
              <a:rPr lang="ar-EG" dirty="0" smtClean="0"/>
              <a:t>الإضافي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EG" sz="4400" dirty="0" smtClean="0"/>
              <a:t>اكتب اكبر عدد مكون من ثلاثة </a:t>
            </a:r>
            <a:r>
              <a:rPr lang="ar-EG" sz="4400" dirty="0" smtClean="0"/>
              <a:t>أرقام</a:t>
            </a:r>
            <a:endParaRPr lang="ar-EG" sz="4400" dirty="0" smtClean="0"/>
          </a:p>
          <a:p>
            <a:r>
              <a:rPr lang="ar-EG" sz="4400" dirty="0" smtClean="0"/>
              <a:t>اكتب اصغر عدد مكون من ثلاثة </a:t>
            </a:r>
            <a:r>
              <a:rPr lang="ar-EG" sz="4400" dirty="0" smtClean="0"/>
              <a:t>أرقام</a:t>
            </a:r>
            <a:endParaRPr lang="ar-SA" sz="4400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EG" sz="6000" dirty="0" smtClean="0"/>
              <a:t>المكان  / الفصل</a:t>
            </a:r>
          </a:p>
          <a:p>
            <a:pPr algn="ctr">
              <a:buNone/>
            </a:pPr>
            <a:r>
              <a:rPr lang="ar-EG" sz="6000" dirty="0" smtClean="0"/>
              <a:t>الزمن / 60 دقيقة</a:t>
            </a:r>
          </a:p>
          <a:p>
            <a:pPr algn="ctr">
              <a:buNone/>
            </a:pPr>
            <a:r>
              <a:rPr lang="ar-EG" sz="6000" dirty="0" smtClean="0"/>
              <a:t>المهمة / جمع عددين</a:t>
            </a:r>
          </a:p>
          <a:p>
            <a:pPr algn="ctr">
              <a:buNone/>
            </a:pPr>
            <a:r>
              <a:rPr lang="ar-EG" sz="6000" dirty="0" smtClean="0"/>
              <a:t>القضايا المتضمنة / المهارات الحياتية</a:t>
            </a:r>
            <a:endParaRPr lang="ar-SA" sz="6000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الأهداف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EG" dirty="0" smtClean="0"/>
              <a:t>في </a:t>
            </a:r>
            <a:r>
              <a:rPr lang="ar-EG" sz="3600" dirty="0" smtClean="0"/>
              <a:t>نهاية هذا الدرس </a:t>
            </a:r>
            <a:r>
              <a:rPr lang="ar-EG" sz="3600" dirty="0" smtClean="0"/>
              <a:t>ينبغي أن </a:t>
            </a:r>
            <a:r>
              <a:rPr lang="ar-EG" sz="3600" dirty="0" smtClean="0"/>
              <a:t>يكون التلميذ قادراً على </a:t>
            </a:r>
            <a:r>
              <a:rPr lang="ar-EG" sz="3600" dirty="0" smtClean="0"/>
              <a:t>أن </a:t>
            </a:r>
            <a:endParaRPr lang="ar-EG" sz="3600" dirty="0" smtClean="0"/>
          </a:p>
          <a:p>
            <a:r>
              <a:rPr lang="ar-EG" sz="3600" dirty="0" smtClean="0"/>
              <a:t>يحدد نوع العملية </a:t>
            </a:r>
            <a:r>
              <a:rPr lang="ar-EG" sz="3600" dirty="0" smtClean="0"/>
              <a:t>الأساسية </a:t>
            </a:r>
            <a:r>
              <a:rPr lang="ar-EG" sz="3600" dirty="0" smtClean="0"/>
              <a:t>جمع </a:t>
            </a:r>
            <a:r>
              <a:rPr lang="ar-EG" sz="3600" dirty="0" smtClean="0"/>
              <a:t>أم </a:t>
            </a:r>
            <a:r>
              <a:rPr lang="ar-EG" sz="3600" dirty="0" smtClean="0"/>
              <a:t>طرح</a:t>
            </a:r>
          </a:p>
          <a:p>
            <a:r>
              <a:rPr lang="ar-EG" sz="3600" dirty="0" smtClean="0"/>
              <a:t>يتعرف على معنى جمع عددين </a:t>
            </a:r>
            <a:r>
              <a:rPr lang="ar-EG" sz="3600" dirty="0" smtClean="0"/>
              <a:t>أو </a:t>
            </a:r>
            <a:r>
              <a:rPr lang="ar-EG" sz="3600" dirty="0" smtClean="0"/>
              <a:t>ثلاثة مع </a:t>
            </a:r>
            <a:r>
              <a:rPr lang="ar-EG" sz="3600" dirty="0" smtClean="0"/>
              <a:t>إعادة </a:t>
            </a:r>
            <a:r>
              <a:rPr lang="ar-EG" sz="3600" dirty="0" smtClean="0"/>
              <a:t>التسمية </a:t>
            </a:r>
          </a:p>
          <a:p>
            <a:r>
              <a:rPr lang="ar-EG" sz="3600" dirty="0" smtClean="0"/>
              <a:t>يجري عمليات الجمع بدقة وفهم</a:t>
            </a:r>
          </a:p>
          <a:p>
            <a:r>
              <a:rPr lang="ar-EG" sz="3600" dirty="0" smtClean="0"/>
              <a:t>يتعود على النظام والدقة</a:t>
            </a:r>
            <a:endParaRPr lang="ar-SA" sz="3600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مصادر التعلم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ar-EG" sz="8000" dirty="0" smtClean="0"/>
              <a:t>نقود – بطاقات </a:t>
            </a:r>
            <a:r>
              <a:rPr lang="ar-EG" sz="8000" dirty="0" smtClean="0"/>
              <a:t>بالأعداد</a:t>
            </a:r>
            <a:endParaRPr lang="ar-EG" sz="8000" dirty="0" smtClean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EG" sz="8800" dirty="0" smtClean="0"/>
              <a:t>تنفيذ المهمة </a:t>
            </a:r>
            <a:endParaRPr lang="ar-SA" sz="88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Low">
              <a:buNone/>
            </a:pPr>
            <a:r>
              <a:rPr lang="ar-EG" sz="5400" dirty="0" smtClean="0">
                <a:solidFill>
                  <a:schemeClr val="tx2"/>
                </a:solidFill>
              </a:rPr>
              <a:t>أقوم </a:t>
            </a:r>
            <a:r>
              <a:rPr lang="ar-EG" sz="5400" dirty="0" smtClean="0">
                <a:solidFill>
                  <a:schemeClr val="tx2"/>
                </a:solidFill>
              </a:rPr>
              <a:t>بتنفيذ المهمة بالطريقة </a:t>
            </a:r>
            <a:r>
              <a:rPr lang="ar-EG" sz="5400" dirty="0" smtClean="0">
                <a:solidFill>
                  <a:schemeClr val="tx2"/>
                </a:solidFill>
              </a:rPr>
              <a:t>الآتية </a:t>
            </a:r>
            <a:r>
              <a:rPr lang="ar-EG" sz="5400" dirty="0" smtClean="0">
                <a:solidFill>
                  <a:schemeClr val="tx2"/>
                </a:solidFill>
              </a:rPr>
              <a:t>باستخدام </a:t>
            </a:r>
            <a:r>
              <a:rPr lang="ar-EG" sz="5400" dirty="0" smtClean="0">
                <a:solidFill>
                  <a:schemeClr val="tx2"/>
                </a:solidFill>
              </a:rPr>
              <a:t>إستراتيجية </a:t>
            </a:r>
            <a:r>
              <a:rPr lang="ar-EG" sz="5400" dirty="0" smtClean="0">
                <a:solidFill>
                  <a:schemeClr val="tx2"/>
                </a:solidFill>
              </a:rPr>
              <a:t>التعلم عن طريق العرض والمناقشة - الاكتشاف</a:t>
            </a:r>
            <a:endParaRPr lang="ar-SA" sz="5400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أداء شفوي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dirty="0" smtClean="0"/>
              <a:t>اجمع</a:t>
            </a:r>
          </a:p>
          <a:p>
            <a:pPr marL="514350" indent="-514350">
              <a:buFont typeface="+mj-lt"/>
              <a:buAutoNum type="arabicPeriod"/>
            </a:pPr>
            <a:r>
              <a:rPr lang="ar-EG" dirty="0" smtClean="0"/>
              <a:t>24 + 63 =</a:t>
            </a:r>
          </a:p>
          <a:p>
            <a:pPr marL="514350" indent="-514350">
              <a:buFont typeface="+mj-lt"/>
              <a:buAutoNum type="arabicPeriod"/>
            </a:pPr>
            <a:r>
              <a:rPr lang="ar-EG" dirty="0" smtClean="0"/>
              <a:t>100 + 200 =</a:t>
            </a:r>
          </a:p>
          <a:p>
            <a:pPr marL="514350" indent="-514350">
              <a:buFont typeface="+mj-lt"/>
              <a:buAutoNum type="arabicPeriod"/>
            </a:pPr>
            <a:r>
              <a:rPr lang="ar-EG" dirty="0" smtClean="0"/>
              <a:t>174 + 612 =</a:t>
            </a:r>
          </a:p>
          <a:p>
            <a:pPr marL="514350" indent="-514350">
              <a:buNone/>
            </a:pPr>
            <a:endParaRPr lang="ar-EG" dirty="0" smtClean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أداء تحريري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dirty="0" smtClean="0"/>
              <a:t>أقوم </a:t>
            </a:r>
            <a:r>
              <a:rPr lang="ar-EG" dirty="0" smtClean="0"/>
              <a:t>بكتابة بعض المسائل على السبورة ثم </a:t>
            </a:r>
            <a:r>
              <a:rPr lang="ar-EG" dirty="0" smtClean="0"/>
              <a:t>أقوم </a:t>
            </a:r>
            <a:r>
              <a:rPr lang="ar-EG" dirty="0" smtClean="0"/>
              <a:t>بشرحها </a:t>
            </a:r>
            <a:r>
              <a:rPr lang="ar-EG" dirty="0" smtClean="0"/>
              <a:t>أمام </a:t>
            </a:r>
            <a:r>
              <a:rPr lang="ar-EG" dirty="0" smtClean="0"/>
              <a:t>التلاميذ واعرفهم على عمليات الجمع لعددين ثم ثلاثة </a:t>
            </a:r>
            <a:r>
              <a:rPr lang="ar-EG" dirty="0" smtClean="0"/>
              <a:t>أعداد </a:t>
            </a:r>
            <a:r>
              <a:rPr lang="ar-EG" dirty="0" smtClean="0"/>
              <a:t>مع </a:t>
            </a:r>
            <a:r>
              <a:rPr lang="ar-EG" dirty="0" smtClean="0"/>
              <a:t>إعادة </a:t>
            </a:r>
            <a:r>
              <a:rPr lang="ar-EG" dirty="0" smtClean="0"/>
              <a:t>التسمية وبعد ذلك </a:t>
            </a:r>
            <a:r>
              <a:rPr lang="ar-EG" dirty="0" smtClean="0"/>
              <a:t>أقوم </a:t>
            </a:r>
            <a:r>
              <a:rPr lang="ar-EG" dirty="0" smtClean="0"/>
              <a:t>بإعطاء بعض المسائل </a:t>
            </a:r>
            <a:r>
              <a:rPr lang="ar-EG" dirty="0" smtClean="0"/>
              <a:t>وأناقش </a:t>
            </a:r>
            <a:r>
              <a:rPr lang="ar-EG" dirty="0" smtClean="0"/>
              <a:t>فيها التلاميذ حتى </a:t>
            </a:r>
            <a:r>
              <a:rPr lang="ar-EG" dirty="0" smtClean="0"/>
              <a:t>أتوصل </a:t>
            </a:r>
            <a:r>
              <a:rPr lang="ar-EG" dirty="0" smtClean="0"/>
              <a:t>معهم </a:t>
            </a:r>
            <a:r>
              <a:rPr lang="ar-EG" dirty="0" smtClean="0"/>
              <a:t>إلى </a:t>
            </a:r>
            <a:r>
              <a:rPr lang="ar-EG" dirty="0" smtClean="0"/>
              <a:t>عمليات الجمع واطلب منهم الحل مع تصحيح </a:t>
            </a:r>
            <a:r>
              <a:rPr lang="ar-EG" dirty="0" smtClean="0"/>
              <a:t>الأخطاء </a:t>
            </a:r>
            <a:r>
              <a:rPr lang="ar-EG" dirty="0" smtClean="0"/>
              <a:t>الذي يقع فيها التلاميذ  </a:t>
            </a:r>
          </a:p>
          <a:p>
            <a:r>
              <a:rPr lang="ar-EG" dirty="0" smtClean="0"/>
              <a:t>ثم </a:t>
            </a:r>
            <a:r>
              <a:rPr lang="ar-EG" dirty="0" smtClean="0"/>
              <a:t>أقوم </a:t>
            </a:r>
            <a:r>
              <a:rPr lang="ar-EG" dirty="0" smtClean="0"/>
              <a:t>بتقسيم التلاميذ </a:t>
            </a:r>
            <a:r>
              <a:rPr lang="ar-EG" dirty="0" smtClean="0"/>
              <a:t>إلى </a:t>
            </a:r>
            <a:r>
              <a:rPr lang="ar-EG" dirty="0" smtClean="0"/>
              <a:t>مجموعات مع تكلفة كل مجموعة </a:t>
            </a:r>
            <a:r>
              <a:rPr lang="ar-EG" dirty="0" smtClean="0"/>
              <a:t>بالاتي </a:t>
            </a:r>
            <a:endParaRPr lang="ar-EG" dirty="0" smtClean="0"/>
          </a:p>
          <a:p>
            <a:pPr>
              <a:buNone/>
            </a:pPr>
            <a:r>
              <a:rPr lang="ar-EG" dirty="0" smtClean="0"/>
              <a:t>المجموعة </a:t>
            </a:r>
            <a:r>
              <a:rPr lang="ar-EG" dirty="0" smtClean="0"/>
              <a:t>الأولى </a:t>
            </a:r>
            <a:endParaRPr lang="ar-EG" dirty="0" smtClean="0"/>
          </a:p>
          <a:p>
            <a:pPr>
              <a:buNone/>
            </a:pPr>
            <a:r>
              <a:rPr lang="ar-EG" dirty="0" smtClean="0"/>
              <a:t>اجمع 532 + 264 = </a:t>
            </a:r>
          </a:p>
          <a:p>
            <a:pPr>
              <a:buNone/>
            </a:pPr>
            <a:r>
              <a:rPr lang="ar-EG" dirty="0" smtClean="0"/>
              <a:t>	    = ......  + ......  + ......  = ...... </a:t>
            </a:r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900"/>
                            </p:stCondLst>
                            <p:childTnLst>
                              <p:par>
                                <p:cTn id="1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200"/>
                            </p:stCondLst>
                            <p:childTnLst>
                              <p:par>
                                <p:cTn id="19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1200"/>
                            </p:stCondLst>
                            <p:childTnLst>
                              <p:par>
                                <p:cTn id="26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3500"/>
                            </p:stCondLst>
                            <p:childTnLst>
                              <p:par>
                                <p:cTn id="33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600"/>
                            </p:stCondLst>
                            <p:childTnLst>
                              <p:par>
                                <p:cTn id="40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/>
          <a:lstStyle/>
          <a:p>
            <a:pPr>
              <a:buNone/>
            </a:pPr>
            <a:r>
              <a:rPr lang="ar-EG" dirty="0" smtClean="0"/>
              <a:t>المجموعة الثانية </a:t>
            </a:r>
          </a:p>
          <a:p>
            <a:pPr>
              <a:buNone/>
            </a:pPr>
            <a:r>
              <a:rPr lang="ar-EG" dirty="0" smtClean="0"/>
              <a:t>اجمع 208 + 791 = </a:t>
            </a:r>
          </a:p>
          <a:p>
            <a:pPr>
              <a:buNone/>
            </a:pPr>
            <a:r>
              <a:rPr lang="ar-EG" dirty="0" smtClean="0"/>
              <a:t>	   = ......  + ......  + ......  = ......  </a:t>
            </a:r>
          </a:p>
          <a:p>
            <a:pPr>
              <a:buNone/>
            </a:pPr>
            <a:r>
              <a:rPr lang="ar-EG" dirty="0" smtClean="0"/>
              <a:t>المجموعة الثالثة </a:t>
            </a:r>
          </a:p>
          <a:p>
            <a:pPr>
              <a:buNone/>
            </a:pPr>
            <a:r>
              <a:rPr lang="ar-EG" dirty="0" smtClean="0"/>
              <a:t>اجمع  208 + 791 =</a:t>
            </a:r>
          </a:p>
          <a:p>
            <a:pPr>
              <a:buNone/>
            </a:pPr>
            <a:r>
              <a:rPr lang="ar-EG" dirty="0" smtClean="0"/>
              <a:t>	   = ......  + ......  + ......  = ......  </a:t>
            </a:r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7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25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600"/>
                            </p:stCondLst>
                            <p:childTnLst>
                              <p:par>
                                <p:cTn id="2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300"/>
                            </p:stCondLst>
                            <p:childTnLst>
                              <p:par>
                                <p:cTn id="3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850"/>
                            </p:stCondLst>
                            <p:childTnLst>
                              <p:par>
                                <p:cTn id="4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النشاط المصاحب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EG" sz="4400" dirty="0" smtClean="0"/>
              <a:t>عمل بطاقات </a:t>
            </a:r>
            <a:r>
              <a:rPr lang="ar-EG" sz="4400" dirty="0" smtClean="0"/>
              <a:t>بالأرقام</a:t>
            </a:r>
            <a:endParaRPr lang="ar-EG" sz="4400" dirty="0" smtClean="0"/>
          </a:p>
          <a:p>
            <a:r>
              <a:rPr lang="ar-EG" sz="4400" dirty="0" smtClean="0"/>
              <a:t>اكتب اكبر عدد مكون من </a:t>
            </a:r>
            <a:r>
              <a:rPr lang="ar-EG" sz="4400" dirty="0" smtClean="0"/>
              <a:t>الأرقام الآتية </a:t>
            </a:r>
            <a:endParaRPr lang="ar-EG" sz="4400" dirty="0" smtClean="0"/>
          </a:p>
          <a:p>
            <a:pPr algn="ctr">
              <a:buNone/>
            </a:pPr>
            <a:r>
              <a:rPr lang="ar-EG" sz="4400" dirty="0" smtClean="0"/>
              <a:t>523 – 675</a:t>
            </a:r>
          </a:p>
          <a:p>
            <a:r>
              <a:rPr lang="ar-EG" sz="4400" dirty="0" smtClean="0"/>
              <a:t>ما قيمة الرقم 7 </a:t>
            </a:r>
            <a:r>
              <a:rPr lang="ar-EG" sz="4400" dirty="0" smtClean="0"/>
              <a:t>في </a:t>
            </a:r>
            <a:r>
              <a:rPr lang="ar-EG" sz="4400" dirty="0" smtClean="0"/>
              <a:t>العدد </a:t>
            </a:r>
            <a:r>
              <a:rPr lang="ar-EG" sz="4400" dirty="0" smtClean="0"/>
              <a:t>الآتي</a:t>
            </a:r>
            <a:endParaRPr lang="ar-EG" sz="4400" dirty="0" smtClean="0"/>
          </a:p>
          <a:p>
            <a:pPr>
              <a:buNone/>
            </a:pPr>
            <a:r>
              <a:rPr lang="ar-EG" sz="4400" dirty="0" smtClean="0"/>
              <a:t>759 = ...... </a:t>
            </a:r>
            <a:endParaRPr lang="ar-SA" sz="4400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</TotalTime>
  <Words>252</Words>
  <PresentationFormat>عرض على الشاشة (3:4)‏</PresentationFormat>
  <Paragraphs>49</Paragraphs>
  <Slides>11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تدفق</vt:lpstr>
      <vt:lpstr>درس رياضيات </vt:lpstr>
      <vt:lpstr>الشريحة 2</vt:lpstr>
      <vt:lpstr>الأهداف</vt:lpstr>
      <vt:lpstr>مصادر التعلم</vt:lpstr>
      <vt:lpstr>تنفيذ المهمة </vt:lpstr>
      <vt:lpstr>أداء شفوي</vt:lpstr>
      <vt:lpstr>أداء تحريري</vt:lpstr>
      <vt:lpstr>الشريحة 8</vt:lpstr>
      <vt:lpstr>النشاط المصاحب </vt:lpstr>
      <vt:lpstr>التقييم</vt:lpstr>
      <vt:lpstr>النشاط الإضافي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درس رياضيات </dc:title>
  <dc:creator>katron</dc:creator>
  <cp:lastModifiedBy>katron</cp:lastModifiedBy>
  <cp:revision>4</cp:revision>
  <dcterms:created xsi:type="dcterms:W3CDTF">2009-11-04T11:10:53Z</dcterms:created>
  <dcterms:modified xsi:type="dcterms:W3CDTF">2009-11-04T13:31:51Z</dcterms:modified>
</cp:coreProperties>
</file>